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DC73F-B458-467B-A646-CCFEFA49469D}" type="datetimeFigureOut">
              <a:rPr lang="en-US" smtClean="0"/>
              <a:t>3/9/2020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5C31D2-460A-4447-8A83-2D4DEAFFEC17}" type="slidenum">
              <a:rPr lang="en-US" smtClean="0"/>
              <a:t>‹#›</a:t>
            </a:fld>
            <a:endParaRPr lang="en-US"/>
          </a:p>
        </p:txBody>
      </p:sp>
    </p:spTree>
    <p:extLst>
      <p:ext uri="{BB962C8B-B14F-4D97-AF65-F5344CB8AC3E}">
        <p14:creationId xmlns:p14="http://schemas.microsoft.com/office/powerpoint/2010/main" val="1591556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allows people and businesses to compare health insurance quotes and plans and choose the best according to their preferences. </a:t>
            </a:r>
            <a:r>
              <a:rPr lang="en-US" sz="1200" kern="1200" dirty="0" err="1" smtClean="0">
                <a:solidFill>
                  <a:schemeClr val="tx1"/>
                </a:solidFill>
                <a:effectLst/>
                <a:latin typeface="+mn-lt"/>
                <a:ea typeface="+mn-ea"/>
                <a:cs typeface="+mn-cs"/>
              </a:rPr>
              <a:t>Coveredca</a:t>
            </a:r>
            <a:r>
              <a:rPr lang="en-US" sz="1200" kern="1200" dirty="0" smtClean="0">
                <a:solidFill>
                  <a:schemeClr val="tx1"/>
                </a:solidFill>
                <a:effectLst/>
                <a:latin typeface="+mn-lt"/>
                <a:ea typeface="+mn-ea"/>
                <a:cs typeface="+mn-cs"/>
              </a:rPr>
              <a:t> is established under the Federal Patient Protection and Affordable Care Act (ACA). The company offers four different option each indicating what the consumer will pay including the bronze, silver, gold, and platinum levels. The company allows consumers to apply for health insurance online without the hassle of visiting health insurance offices.</a:t>
            </a:r>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2</a:t>
            </a:fld>
            <a:endParaRPr lang="en-US"/>
          </a:p>
        </p:txBody>
      </p:sp>
    </p:spTree>
    <p:extLst>
      <p:ext uri="{BB962C8B-B14F-4D97-AF65-F5344CB8AC3E}">
        <p14:creationId xmlns:p14="http://schemas.microsoft.com/office/powerpoint/2010/main" val="801022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California Online Privacy Protection Act of 2003 is a state law requiring all online services and commercial websites to include a concise privacy policy on their websites (Godward, 2004). Websites that collect personal information from all California residents are required to indicate on their privacy policy the intent of collecting the user's data and how the company will be liable in case of breach of the data.</a:t>
            </a:r>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3</a:t>
            </a:fld>
            <a:endParaRPr lang="en-US"/>
          </a:p>
        </p:txBody>
      </p:sp>
    </p:spTree>
    <p:extLst>
      <p:ext uri="{BB962C8B-B14F-4D97-AF65-F5344CB8AC3E}">
        <p14:creationId xmlns:p14="http://schemas.microsoft.com/office/powerpoint/2010/main" val="644573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American with Disabilities Act is a regulation that requires accessible design and use of usable electronic technology for people with disabilities (Gordon, &amp; Keiser, 2016). Organizations that require compliance with ADA include private corporations, local government agencies, state corporations, and businesses that operate for the benefit of the public (Gordon, &amp; Keiser, 2016). </a:t>
            </a:r>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4</a:t>
            </a:fld>
            <a:endParaRPr lang="en-US"/>
          </a:p>
        </p:txBody>
      </p:sp>
    </p:spTree>
    <p:extLst>
      <p:ext uri="{BB962C8B-B14F-4D97-AF65-F5344CB8AC3E}">
        <p14:creationId xmlns:p14="http://schemas.microsoft.com/office/powerpoint/2010/main" val="3647904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utmost value of the security architecture will be to protect the customers of </a:t>
            </a:r>
            <a:r>
              <a:rPr lang="en-US" sz="1200" kern="1200" dirty="0" err="1" smtClean="0">
                <a:solidFill>
                  <a:schemeClr val="tx1"/>
                </a:solidFill>
                <a:effectLst/>
                <a:latin typeface="+mn-lt"/>
                <a:ea typeface="+mn-ea"/>
                <a:cs typeface="+mn-cs"/>
              </a:rPr>
              <a:t>Coveredca</a:t>
            </a:r>
            <a:r>
              <a:rPr lang="en-US" sz="1200" kern="1200" dirty="0" smtClean="0">
                <a:solidFill>
                  <a:schemeClr val="tx1"/>
                </a:solidFill>
                <a:effectLst/>
                <a:latin typeface="+mn-lt"/>
                <a:ea typeface="+mn-ea"/>
                <a:cs typeface="+mn-cs"/>
              </a:rPr>
              <a:t> Inc. against the vulnerability that might be incurred by the organization from a disconnect between business requirements (</a:t>
            </a:r>
            <a:r>
              <a:rPr lang="en-US" sz="1200" kern="1200" dirty="0" err="1" smtClean="0">
                <a:solidFill>
                  <a:schemeClr val="tx1"/>
                </a:solidFill>
                <a:effectLst/>
                <a:latin typeface="+mn-lt"/>
                <a:ea typeface="+mn-ea"/>
                <a:cs typeface="+mn-cs"/>
              </a:rPr>
              <a:t>Toth</a:t>
            </a:r>
            <a:r>
              <a:rPr lang="en-US" sz="1200" kern="1200" dirty="0" smtClean="0">
                <a:solidFill>
                  <a:schemeClr val="tx1"/>
                </a:solidFill>
                <a:effectLst/>
                <a:latin typeface="+mn-lt"/>
                <a:ea typeface="+mn-ea"/>
                <a:cs typeface="+mn-cs"/>
              </a:rPr>
              <a:t>, 2017). For example, in case of a data breach, the company will have a backup plan to restore the data and implement necessary measures to prevent such attacks (Walton, 2018). In another instance, customers will be aware of the steps the company will take in case of a data breach and thus gain trust from customers. </a:t>
            </a:r>
          </a:p>
          <a:p>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5</a:t>
            </a:fld>
            <a:endParaRPr lang="en-US"/>
          </a:p>
        </p:txBody>
      </p:sp>
    </p:spTree>
    <p:extLst>
      <p:ext uri="{BB962C8B-B14F-4D97-AF65-F5344CB8AC3E}">
        <p14:creationId xmlns:p14="http://schemas.microsoft.com/office/powerpoint/2010/main" val="3634938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NIST 800-171 controls is in compliance with the California Online Privacy Protection Act of 2003 (</a:t>
            </a:r>
            <a:r>
              <a:rPr lang="en-US" dirty="0" err="1" smtClean="0"/>
              <a:t>CalOPPA</a:t>
            </a:r>
            <a:r>
              <a:rPr lang="en-US" dirty="0" smtClean="0"/>
              <a:t>). It establishes the purpose, scope, and management commitment of the organization’s user data management policy. It will enable </a:t>
            </a:r>
            <a:r>
              <a:rPr lang="en-US" dirty="0" err="1" smtClean="0"/>
              <a:t>Coveredca</a:t>
            </a:r>
            <a:r>
              <a:rPr lang="en-US" dirty="0" smtClean="0"/>
              <a:t> Inc. to develop the access control policy that defines personnel roles and procedures that keep the user data bases secure (Tang et al. 2018). In terms of compliance, the NIST 800-171 control by defining personnel roles, it increases the level of security in the user database and prevents sensitive data such as payment details, names, and identification information from being breached from internal attacks (</a:t>
            </a:r>
            <a:r>
              <a:rPr lang="en-US" dirty="0" err="1" smtClean="0"/>
              <a:t>Toth</a:t>
            </a:r>
            <a:r>
              <a:rPr lang="en-US" dirty="0" smtClean="0"/>
              <a:t>, 2017). By heightening internal security, the organization is able to protect its users from identity theft, financial details hacking, and other form of online hacking. </a:t>
            </a:r>
          </a:p>
          <a:p>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6</a:t>
            </a:fld>
            <a:endParaRPr lang="en-US"/>
          </a:p>
        </p:txBody>
      </p:sp>
    </p:spTree>
    <p:extLst>
      <p:ext uri="{BB962C8B-B14F-4D97-AF65-F5344CB8AC3E}">
        <p14:creationId xmlns:p14="http://schemas.microsoft.com/office/powerpoint/2010/main" val="580152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will enable </a:t>
            </a:r>
            <a:r>
              <a:rPr lang="en-US" sz="1200" kern="1200" dirty="0" err="1" smtClean="0">
                <a:solidFill>
                  <a:schemeClr val="tx1"/>
                </a:solidFill>
                <a:effectLst/>
                <a:latin typeface="+mn-lt"/>
                <a:ea typeface="+mn-ea"/>
                <a:cs typeface="+mn-cs"/>
              </a:rPr>
              <a:t>Coveredca</a:t>
            </a:r>
            <a:r>
              <a:rPr lang="en-US" sz="1200" kern="1200" dirty="0" smtClean="0">
                <a:solidFill>
                  <a:schemeClr val="tx1"/>
                </a:solidFill>
                <a:effectLst/>
                <a:latin typeface="+mn-lt"/>
                <a:ea typeface="+mn-ea"/>
                <a:cs typeface="+mn-cs"/>
              </a:rPr>
              <a:t> Inc. to develop the access control policy that defines personnel roles and procedures that keep the user data bases secure (Tang et al. 2018). In terms of compliance, the NIST 800-171 control by defining personnel roles, it increases the level of security in the user database and prevents sensitive data such as payment details, names, and identification information from being breached from internal attacks.</a:t>
            </a:r>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7</a:t>
            </a:fld>
            <a:endParaRPr lang="en-US"/>
          </a:p>
        </p:txBody>
      </p:sp>
    </p:spTree>
    <p:extLst>
      <p:ext uri="{BB962C8B-B14F-4D97-AF65-F5344CB8AC3E}">
        <p14:creationId xmlns:p14="http://schemas.microsoft.com/office/powerpoint/2010/main" val="2227333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Coveredca</a:t>
            </a:r>
            <a:r>
              <a:rPr lang="en-US" sz="1200" kern="1200" dirty="0" smtClean="0">
                <a:solidFill>
                  <a:schemeClr val="tx1"/>
                </a:solidFill>
                <a:effectLst/>
                <a:latin typeface="+mn-lt"/>
                <a:ea typeface="+mn-ea"/>
                <a:cs typeface="+mn-cs"/>
              </a:rPr>
              <a:t> Inc. needs the security program architecture even though it will require broad expertise across the information security department (Walton, 2018). The objectives of the security architecture program are to protect the organization’s data and manage the specific risks that are associated with lack of compliance.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an instance, customers will be aware of the steps the company will take in case of a data breach and thus gain trust from customers. </a:t>
            </a:r>
          </a:p>
          <a:p>
            <a:pPr lvl="0"/>
            <a:r>
              <a:rPr lang="en-US" sz="1200" kern="1200" dirty="0" smtClean="0">
                <a:solidFill>
                  <a:schemeClr val="tx1"/>
                </a:solidFill>
                <a:effectLst/>
                <a:latin typeface="+mn-lt"/>
                <a:ea typeface="+mn-ea"/>
                <a:cs typeface="+mn-cs"/>
              </a:rPr>
              <a:t>The development and implementation of an architecture plan </a:t>
            </a:r>
          </a:p>
          <a:p>
            <a:endParaRPr lang="en-US" dirty="0"/>
          </a:p>
        </p:txBody>
      </p:sp>
      <p:sp>
        <p:nvSpPr>
          <p:cNvPr id="4" name="Slide Number Placeholder 3"/>
          <p:cNvSpPr>
            <a:spLocks noGrp="1"/>
          </p:cNvSpPr>
          <p:nvPr>
            <p:ph type="sldNum" sz="quarter" idx="10"/>
          </p:nvPr>
        </p:nvSpPr>
        <p:spPr/>
        <p:txBody>
          <a:bodyPr/>
          <a:lstStyle/>
          <a:p>
            <a:fld id="{8A5C31D2-460A-4447-8A83-2D4DEAFFEC17}" type="slidenum">
              <a:rPr lang="en-US" smtClean="0"/>
              <a:t>8</a:t>
            </a:fld>
            <a:endParaRPr lang="en-US"/>
          </a:p>
        </p:txBody>
      </p:sp>
    </p:spTree>
    <p:extLst>
      <p:ext uri="{BB962C8B-B14F-4D97-AF65-F5344CB8AC3E}">
        <p14:creationId xmlns:p14="http://schemas.microsoft.com/office/powerpoint/2010/main" val="2270216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440F4EAF-233F-45DD-8735-BE7DC562986D}" type="datetimeFigureOut">
              <a:rPr lang="en-US" smtClean="0"/>
              <a:t>3/9/2020</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BC2C062-8C36-4B81-B892-3E1998681026}"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0F4EAF-233F-45DD-8735-BE7DC562986D}"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2C062-8C36-4B81-B892-3E1998681026}"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0F4EAF-233F-45DD-8735-BE7DC562986D}"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2C062-8C36-4B81-B892-3E199868102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40F4EAF-233F-45DD-8735-BE7DC562986D}"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2C062-8C36-4B81-B892-3E1998681026}"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0F4EAF-233F-45DD-8735-BE7DC562986D}" type="datetimeFigureOut">
              <a:rPr lang="en-US" smtClean="0"/>
              <a:t>3/9/2020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C2C062-8C36-4B81-B892-3E1998681026}"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0F4EAF-233F-45DD-8735-BE7DC562986D}" type="datetimeFigureOut">
              <a:rPr lang="en-US" smtClean="0"/>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C2C062-8C36-4B81-B892-3E1998681026}"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0F4EAF-233F-45DD-8735-BE7DC562986D}" type="datetimeFigureOut">
              <a:rPr lang="en-US" smtClean="0"/>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C2C062-8C36-4B81-B892-3E19986810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4EAF-233F-45DD-8735-BE7DC562986D}"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2C062-8C36-4B81-B892-3E199868102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0F4EAF-233F-45DD-8735-BE7DC562986D}" type="datetimeFigureOut">
              <a:rPr lang="en-US" smtClean="0"/>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2C062-8C36-4B81-B892-3E199868102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0F4EAF-233F-45DD-8735-BE7DC562986D}"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2C062-8C36-4B81-B892-3E1998681026}"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0F4EAF-233F-45DD-8735-BE7DC562986D}" type="datetimeFigureOut">
              <a:rPr lang="en-US" smtClean="0"/>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2C062-8C36-4B81-B892-3E1998681026}"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440F4EAF-233F-45DD-8735-BE7DC562986D}" type="datetimeFigureOut">
              <a:rPr lang="en-US" smtClean="0"/>
              <a:t>3/9/2020</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7BC2C062-8C36-4B81-B892-3E199868102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a:t>Coveredca</a:t>
            </a:r>
            <a:r>
              <a:rPr lang="en-US" dirty="0"/>
              <a:t> Inc. (PPHC): Enterprise Framework for a Security Program </a:t>
            </a:r>
          </a:p>
        </p:txBody>
      </p:sp>
      <p:sp>
        <p:nvSpPr>
          <p:cNvPr id="3" name="Subtitle 2"/>
          <p:cNvSpPr>
            <a:spLocks noGrp="1"/>
          </p:cNvSpPr>
          <p:nvPr>
            <p:ph type="subTitle" idx="1"/>
          </p:nvPr>
        </p:nvSpPr>
        <p:spPr/>
        <p:txBody>
          <a:bodyPr/>
          <a:lstStyle/>
          <a:p>
            <a:r>
              <a:rPr lang="en-US" dirty="0" smtClean="0"/>
              <a:t>Name</a:t>
            </a:r>
          </a:p>
          <a:p>
            <a:r>
              <a:rPr lang="en-US" dirty="0" smtClean="0"/>
              <a:t>Institution of Affiliation</a:t>
            </a:r>
          </a:p>
          <a:p>
            <a:r>
              <a:rPr lang="en-US" dirty="0" smtClean="0"/>
              <a:t>Date </a:t>
            </a:r>
            <a:endParaRPr lang="en-US" dirty="0"/>
          </a:p>
        </p:txBody>
      </p:sp>
    </p:spTree>
    <p:extLst>
      <p:ext uri="{BB962C8B-B14F-4D97-AF65-F5344CB8AC3E}">
        <p14:creationId xmlns:p14="http://schemas.microsoft.com/office/powerpoint/2010/main" val="1203093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err="1"/>
              <a:t>Coveredca</a:t>
            </a:r>
            <a:r>
              <a:rPr lang="en-US" dirty="0"/>
              <a:t> </a:t>
            </a:r>
            <a:r>
              <a:rPr lang="en-US" dirty="0" err="1" smtClean="0"/>
              <a:t>Inc</a:t>
            </a:r>
            <a:r>
              <a:rPr lang="en-US" dirty="0" smtClean="0"/>
              <a:t> is a California based health insurance broker.</a:t>
            </a:r>
          </a:p>
          <a:p>
            <a:r>
              <a:rPr lang="en-US" dirty="0" smtClean="0"/>
              <a:t>The company provides health insurance through its website.</a:t>
            </a:r>
          </a:p>
          <a:p>
            <a:r>
              <a:rPr lang="en-US" dirty="0"/>
              <a:t> </a:t>
            </a:r>
            <a:r>
              <a:rPr lang="en-US" dirty="0" smtClean="0"/>
              <a:t>the company was </a:t>
            </a:r>
            <a:r>
              <a:rPr lang="en-US" dirty="0" err="1" smtClean="0"/>
              <a:t>sfounded</a:t>
            </a:r>
            <a:r>
              <a:rPr lang="en-US" dirty="0" smtClean="0"/>
              <a:t> in 2013 to </a:t>
            </a:r>
            <a:r>
              <a:rPr lang="en-US" dirty="0" err="1" smtClean="0"/>
              <a:t>providea</a:t>
            </a:r>
            <a:r>
              <a:rPr lang="en-US" dirty="0" smtClean="0"/>
              <a:t> platform for choosing health insurance plans for California residents.</a:t>
            </a:r>
          </a:p>
          <a:p>
            <a:r>
              <a:rPr lang="en-US" dirty="0"/>
              <a:t>For </a:t>
            </a:r>
            <a:r>
              <a:rPr lang="en-US" dirty="0" err="1"/>
              <a:t>Coveredca</a:t>
            </a:r>
            <a:r>
              <a:rPr lang="en-US" dirty="0"/>
              <a:t> </a:t>
            </a:r>
            <a:r>
              <a:rPr lang="en-US" dirty="0" err="1" smtClean="0"/>
              <a:t>Inc</a:t>
            </a:r>
            <a:r>
              <a:rPr lang="en-US" dirty="0" smtClean="0"/>
              <a:t> to be compliant with the security requirements regulations, it has to oblige to the following Acts. </a:t>
            </a:r>
            <a:endParaRPr lang="en-US" dirty="0"/>
          </a:p>
        </p:txBody>
      </p:sp>
      <p:sp>
        <p:nvSpPr>
          <p:cNvPr id="2" name="Title 1"/>
          <p:cNvSpPr>
            <a:spLocks noGrp="1"/>
          </p:cNvSpPr>
          <p:nvPr>
            <p:ph type="title"/>
          </p:nvPr>
        </p:nvSpPr>
        <p:spPr/>
        <p:txBody>
          <a:bodyPr/>
          <a:lstStyle/>
          <a:p>
            <a:r>
              <a:rPr lang="en-US" dirty="0" err="1"/>
              <a:t>Coveredca</a:t>
            </a:r>
            <a:r>
              <a:rPr lang="en-US" dirty="0"/>
              <a:t> Inc. (PPHC)</a:t>
            </a:r>
          </a:p>
        </p:txBody>
      </p:sp>
    </p:spTree>
    <p:extLst>
      <p:ext uri="{BB962C8B-B14F-4D97-AF65-F5344CB8AC3E}">
        <p14:creationId xmlns:p14="http://schemas.microsoft.com/office/powerpoint/2010/main" val="31599285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The </a:t>
            </a:r>
            <a:r>
              <a:rPr lang="en-US" dirty="0"/>
              <a:t>California Online Privacy Protection Act of 2003 (</a:t>
            </a:r>
            <a:r>
              <a:rPr lang="en-US" dirty="0" err="1"/>
              <a:t>CalOPPA</a:t>
            </a:r>
            <a:r>
              <a:rPr lang="en-US" dirty="0" smtClean="0"/>
              <a:t>) was amended in 2013.</a:t>
            </a:r>
          </a:p>
          <a:p>
            <a:r>
              <a:rPr lang="en-US" dirty="0" smtClean="0"/>
              <a:t>It requires people and organizations that collect personal information to include a privacy policy</a:t>
            </a:r>
          </a:p>
          <a:p>
            <a:r>
              <a:rPr lang="en-US" dirty="0" smtClean="0"/>
              <a:t>The privacy policy should include information on the purpose of collecting personal Information.</a:t>
            </a:r>
          </a:p>
          <a:p>
            <a:r>
              <a:rPr lang="en-US" dirty="0" smtClean="0"/>
              <a:t>The privacy policy should also address how the process the website will undertake to secure the personal information of its users.</a:t>
            </a:r>
            <a:r>
              <a:rPr lang="en-US" dirty="0"/>
              <a:t/>
            </a:r>
            <a:br>
              <a:rPr lang="en-US" dirty="0"/>
            </a:br>
            <a:endParaRPr lang="en-US" dirty="0"/>
          </a:p>
        </p:txBody>
      </p:sp>
      <p:sp>
        <p:nvSpPr>
          <p:cNvPr id="2" name="Title 1"/>
          <p:cNvSpPr>
            <a:spLocks noGrp="1"/>
          </p:cNvSpPr>
          <p:nvPr>
            <p:ph type="title"/>
          </p:nvPr>
        </p:nvSpPr>
        <p:spPr>
          <a:xfrm>
            <a:off x="685800" y="762000"/>
            <a:ext cx="7756263" cy="1054250"/>
          </a:xfrm>
        </p:spPr>
        <p:txBody>
          <a:bodyPr>
            <a:noAutofit/>
          </a:bodyPr>
          <a:lstStyle/>
          <a:p>
            <a:r>
              <a:rPr lang="en-US" sz="3200" b="1" dirty="0"/>
              <a:t>California Online Privacy Protection Act of 2003 (</a:t>
            </a:r>
            <a:r>
              <a:rPr lang="en-US" sz="3200" b="1" dirty="0" err="1"/>
              <a:t>CalOPPA</a:t>
            </a:r>
            <a:r>
              <a:rPr lang="en-US" sz="3200" b="1" dirty="0"/>
              <a:t>)</a:t>
            </a:r>
            <a:r>
              <a:rPr lang="en-US" sz="3200" dirty="0"/>
              <a:t/>
            </a:r>
            <a:br>
              <a:rPr lang="en-US" sz="3200" dirty="0"/>
            </a:br>
            <a:endParaRPr lang="en-US" sz="3200" dirty="0"/>
          </a:p>
        </p:txBody>
      </p:sp>
    </p:spTree>
    <p:extLst>
      <p:ext uri="{BB962C8B-B14F-4D97-AF65-F5344CB8AC3E}">
        <p14:creationId xmlns:p14="http://schemas.microsoft.com/office/powerpoint/2010/main" val="3058680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a:t>
            </a:r>
            <a:r>
              <a:rPr lang="en-US" dirty="0"/>
              <a:t>Americans with Disabilities Act (</a:t>
            </a:r>
            <a:r>
              <a:rPr lang="en-US" dirty="0" smtClean="0"/>
              <a:t>ADA)was amended in 2011.</a:t>
            </a:r>
          </a:p>
          <a:p>
            <a:r>
              <a:rPr lang="en-US" dirty="0" smtClean="0"/>
              <a:t>The ACT requires organizations operating businesses that operate websites to consider people with disabilities.</a:t>
            </a:r>
          </a:p>
          <a:p>
            <a:r>
              <a:rPr lang="en-US" dirty="0" smtClean="0"/>
              <a:t>Websites should make necessary adjustments to ensure they are </a:t>
            </a:r>
            <a:r>
              <a:rPr lang="en-US" dirty="0" err="1" smtClean="0"/>
              <a:t>operatable</a:t>
            </a:r>
            <a:r>
              <a:rPr lang="en-US" dirty="0" smtClean="0"/>
              <a:t> by people with disabilities. </a:t>
            </a:r>
            <a:r>
              <a:rPr lang="en-US" dirty="0"/>
              <a:t/>
            </a:r>
            <a:br>
              <a:rPr lang="en-US" dirty="0"/>
            </a:br>
            <a:endParaRPr lang="en-US" dirty="0"/>
          </a:p>
        </p:txBody>
      </p:sp>
      <p:sp>
        <p:nvSpPr>
          <p:cNvPr id="2" name="Title 1"/>
          <p:cNvSpPr>
            <a:spLocks noGrp="1"/>
          </p:cNvSpPr>
          <p:nvPr>
            <p:ph type="title"/>
          </p:nvPr>
        </p:nvSpPr>
        <p:spPr/>
        <p:txBody>
          <a:bodyPr>
            <a:noAutofit/>
          </a:bodyPr>
          <a:lstStyle/>
          <a:p>
            <a:r>
              <a:rPr lang="en-US" sz="3200" b="1" dirty="0"/>
              <a:t>Americans with Disabilities Act (ADA)</a:t>
            </a:r>
            <a:r>
              <a:rPr lang="en-US" sz="3200" dirty="0"/>
              <a:t/>
            </a:r>
            <a:br>
              <a:rPr lang="en-US" sz="3200" dirty="0"/>
            </a:br>
            <a:endParaRPr lang="en-US" sz="3200" dirty="0"/>
          </a:p>
        </p:txBody>
      </p:sp>
    </p:spTree>
    <p:extLst>
      <p:ext uri="{BB962C8B-B14F-4D97-AF65-F5344CB8AC3E}">
        <p14:creationId xmlns:p14="http://schemas.microsoft.com/office/powerpoint/2010/main" val="1231148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information security program architecture will be a platform on which information security programs will be implemented</a:t>
            </a:r>
            <a:r>
              <a:rPr lang="en-US" dirty="0" smtClean="0"/>
              <a:t>.</a:t>
            </a:r>
          </a:p>
          <a:p>
            <a:r>
              <a:rPr lang="en-US" dirty="0" err="1"/>
              <a:t>Coveredca</a:t>
            </a:r>
            <a:r>
              <a:rPr lang="en-US" dirty="0"/>
              <a:t> Inc. needs the security program architecture even though it will require broad expertise across the information security department </a:t>
            </a:r>
            <a:endParaRPr lang="en-US" dirty="0" smtClean="0"/>
          </a:p>
          <a:p>
            <a:r>
              <a:rPr lang="en-US" dirty="0"/>
              <a:t>The information system will be coded to subject which type of data will be unauthorized to other system users and the measures that will be taken to prevent data </a:t>
            </a:r>
            <a:r>
              <a:rPr lang="en-US" dirty="0" smtClean="0"/>
              <a:t>breaches.</a:t>
            </a:r>
            <a:endParaRPr lang="en-US" dirty="0"/>
          </a:p>
        </p:txBody>
      </p:sp>
      <p:sp>
        <p:nvSpPr>
          <p:cNvPr id="2" name="Title 1"/>
          <p:cNvSpPr>
            <a:spLocks noGrp="1"/>
          </p:cNvSpPr>
          <p:nvPr>
            <p:ph type="title"/>
          </p:nvPr>
        </p:nvSpPr>
        <p:spPr/>
        <p:txBody>
          <a:bodyPr>
            <a:noAutofit/>
          </a:bodyPr>
          <a:lstStyle/>
          <a:p>
            <a:r>
              <a:rPr lang="en-US" sz="4000" dirty="0"/>
              <a:t>IT Security Program Framework</a:t>
            </a:r>
          </a:p>
        </p:txBody>
      </p:sp>
    </p:spTree>
    <p:extLst>
      <p:ext uri="{BB962C8B-B14F-4D97-AF65-F5344CB8AC3E}">
        <p14:creationId xmlns:p14="http://schemas.microsoft.com/office/powerpoint/2010/main" val="39539093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NIST 800-171 control by defining personnel roles, it increases the level of security in the user </a:t>
            </a:r>
            <a:r>
              <a:rPr lang="en-US" dirty="0" smtClean="0"/>
              <a:t>database.</a:t>
            </a:r>
          </a:p>
          <a:p>
            <a:r>
              <a:rPr lang="en-US" dirty="0" smtClean="0"/>
              <a:t>Prevents </a:t>
            </a:r>
            <a:r>
              <a:rPr lang="en-US" dirty="0"/>
              <a:t>sensitive data such as payment details, names, and identification information from being breached from internal </a:t>
            </a:r>
            <a:r>
              <a:rPr lang="en-US" dirty="0" smtClean="0"/>
              <a:t>attacks.</a:t>
            </a:r>
          </a:p>
          <a:p>
            <a:r>
              <a:rPr lang="en-US" dirty="0"/>
              <a:t>The NIST 800-171 </a:t>
            </a:r>
            <a:r>
              <a:rPr lang="en-US" dirty="0" smtClean="0"/>
              <a:t>also allows businesses to set the necessary policies to ensure security and </a:t>
            </a:r>
            <a:r>
              <a:rPr lang="en-US" dirty="0" err="1" smtClean="0"/>
              <a:t>genral</a:t>
            </a:r>
            <a:r>
              <a:rPr lang="en-US" dirty="0" smtClean="0"/>
              <a:t> usability of their websites.</a:t>
            </a:r>
            <a:endParaRPr lang="en-US" dirty="0"/>
          </a:p>
        </p:txBody>
      </p:sp>
      <p:sp>
        <p:nvSpPr>
          <p:cNvPr id="2" name="Title 1"/>
          <p:cNvSpPr>
            <a:spLocks noGrp="1"/>
          </p:cNvSpPr>
          <p:nvPr>
            <p:ph type="title"/>
          </p:nvPr>
        </p:nvSpPr>
        <p:spPr/>
        <p:txBody>
          <a:bodyPr/>
          <a:lstStyle/>
          <a:p>
            <a:r>
              <a:rPr lang="en-US" sz="4400" dirty="0"/>
              <a:t>NIST 800-171 </a:t>
            </a:r>
            <a:r>
              <a:rPr lang="en-US" sz="4400" dirty="0" smtClean="0"/>
              <a:t>Controls</a:t>
            </a:r>
            <a:endParaRPr lang="en-US" sz="4400" dirty="0"/>
          </a:p>
        </p:txBody>
      </p:sp>
    </p:spTree>
    <p:extLst>
      <p:ext uri="{BB962C8B-B14F-4D97-AF65-F5344CB8AC3E}">
        <p14:creationId xmlns:p14="http://schemas.microsoft.com/office/powerpoint/2010/main" val="3610065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Head of IT Department</a:t>
            </a:r>
          </a:p>
          <a:p>
            <a:r>
              <a:rPr lang="en-US" dirty="0" smtClean="0"/>
              <a:t>Security assessment</a:t>
            </a:r>
          </a:p>
          <a:p>
            <a:r>
              <a:rPr lang="en-US" dirty="0" smtClean="0"/>
              <a:t>Audit and accountability</a:t>
            </a:r>
          </a:p>
          <a:p>
            <a:r>
              <a:rPr lang="en-US" dirty="0" smtClean="0"/>
              <a:t>Access control and personnel training</a:t>
            </a:r>
          </a:p>
          <a:p>
            <a:pPr marL="0" indent="0">
              <a:buNone/>
            </a:pPr>
            <a:r>
              <a:rPr lang="en-US" dirty="0" smtClean="0"/>
              <a:t>Systems Administrator</a:t>
            </a:r>
          </a:p>
          <a:p>
            <a:r>
              <a:rPr lang="en-US" dirty="0" smtClean="0"/>
              <a:t>Risk assessment</a:t>
            </a:r>
          </a:p>
          <a:p>
            <a:r>
              <a:rPr lang="en-US" dirty="0" smtClean="0"/>
              <a:t>Configuration management</a:t>
            </a:r>
          </a:p>
          <a:p>
            <a:r>
              <a:rPr lang="en-US" dirty="0" smtClean="0"/>
              <a:t>Access control and management.</a:t>
            </a:r>
            <a:endParaRPr lang="en-US" dirty="0"/>
          </a:p>
        </p:txBody>
      </p:sp>
      <p:sp>
        <p:nvSpPr>
          <p:cNvPr id="2" name="Title 1"/>
          <p:cNvSpPr>
            <a:spLocks noGrp="1"/>
          </p:cNvSpPr>
          <p:nvPr>
            <p:ph type="title"/>
          </p:nvPr>
        </p:nvSpPr>
        <p:spPr/>
        <p:txBody>
          <a:bodyPr/>
          <a:lstStyle/>
          <a:p>
            <a:r>
              <a:rPr lang="en-US" sz="4000" dirty="0" smtClean="0"/>
              <a:t>Roles and Responsibilities:</a:t>
            </a:r>
            <a:endParaRPr lang="en-US" sz="4000" dirty="0"/>
          </a:p>
        </p:txBody>
      </p:sp>
    </p:spTree>
    <p:extLst>
      <p:ext uri="{BB962C8B-B14F-4D97-AF65-F5344CB8AC3E}">
        <p14:creationId xmlns:p14="http://schemas.microsoft.com/office/powerpoint/2010/main" val="2183777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The Implement </a:t>
            </a:r>
            <a:r>
              <a:rPr lang="en-US" dirty="0" smtClean="0"/>
              <a:t>will follow </a:t>
            </a:r>
            <a:r>
              <a:rPr lang="en-US" dirty="0"/>
              <a:t>Information Security Management System (ISMS), based on the ABNT NBR ISO / IEC 27003 standard </a:t>
            </a:r>
            <a:r>
              <a:rPr lang="en-US" dirty="0" smtClean="0"/>
              <a:t>guide.</a:t>
            </a:r>
          </a:p>
          <a:p>
            <a:r>
              <a:rPr lang="en-US" dirty="0"/>
              <a:t>The </a:t>
            </a:r>
            <a:r>
              <a:rPr lang="en-US" dirty="0" smtClean="0"/>
              <a:t>implementation will meet </a:t>
            </a:r>
            <a:r>
              <a:rPr lang="en-US" dirty="0"/>
              <a:t>the certification requirements of the ABNT NBR ISO / IEC </a:t>
            </a:r>
            <a:r>
              <a:rPr lang="en-US" dirty="0" smtClean="0"/>
              <a:t>27001.</a:t>
            </a:r>
          </a:p>
          <a:p>
            <a:r>
              <a:rPr lang="en-US" dirty="0" smtClean="0"/>
              <a:t>The management will follow standard </a:t>
            </a:r>
            <a:r>
              <a:rPr lang="en-US" dirty="0"/>
              <a:t>and the controls of the ABNT NBR ISO / IEC 27002 standard, aiming to increase the level of confidentiality, integrity and availability of information and critical information processes of the Court.</a:t>
            </a:r>
            <a:endParaRPr lang="en-US" dirty="0" smtClean="0"/>
          </a:p>
        </p:txBody>
      </p:sp>
      <p:sp>
        <p:nvSpPr>
          <p:cNvPr id="2" name="Title 1"/>
          <p:cNvSpPr>
            <a:spLocks noGrp="1"/>
          </p:cNvSpPr>
          <p:nvPr>
            <p:ph type="title"/>
          </p:nvPr>
        </p:nvSpPr>
        <p:spPr/>
        <p:txBody>
          <a:bodyPr>
            <a:noAutofit/>
          </a:bodyPr>
          <a:lstStyle/>
          <a:p>
            <a:r>
              <a:rPr lang="en-US" sz="3600" dirty="0"/>
              <a:t>I</a:t>
            </a:r>
            <a:r>
              <a:rPr lang="en-US" sz="3600" dirty="0" smtClean="0"/>
              <a:t>mplementation and Management</a:t>
            </a:r>
            <a:endParaRPr lang="en-US" sz="3600" dirty="0"/>
          </a:p>
        </p:txBody>
      </p:sp>
    </p:spTree>
    <p:extLst>
      <p:ext uri="{BB962C8B-B14F-4D97-AF65-F5344CB8AC3E}">
        <p14:creationId xmlns:p14="http://schemas.microsoft.com/office/powerpoint/2010/main" val="12971443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232535" y="1981200"/>
          <a:ext cx="6602730" cy="3733800"/>
        </p:xfrm>
        <a:graphic>
          <a:graphicData uri="http://schemas.openxmlformats.org/drawingml/2006/table">
            <a:tbl>
              <a:tblPr/>
              <a:tblGrid>
                <a:gridCol w="1670685"/>
                <a:gridCol w="1695450"/>
                <a:gridCol w="1543050"/>
                <a:gridCol w="1693545"/>
              </a:tblGrid>
              <a:tr h="333375">
                <a:tc>
                  <a:txBody>
                    <a:bodyPr/>
                    <a:lstStyle/>
                    <a:p>
                      <a:pPr marL="590550" marR="0">
                        <a:lnSpc>
                          <a:spcPct val="200000"/>
                        </a:lnSpc>
                        <a:spcBef>
                          <a:spcPts val="0"/>
                        </a:spcBef>
                        <a:spcAft>
                          <a:spcPts val="0"/>
                        </a:spcAft>
                        <a:tabLst>
                          <a:tab pos="942975" algn="l"/>
                        </a:tabLst>
                      </a:pPr>
                      <a:r>
                        <a:rPr lang="en-US" sz="1200">
                          <a:effectLst/>
                          <a:latin typeface="Times New Roman"/>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Timeline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Roles and responsibilities</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Management System</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1525">
                <a:tc>
                  <a:txBody>
                    <a:bodyPr/>
                    <a:lstStyle/>
                    <a:p>
                      <a:pPr marL="590550" marR="0">
                        <a:lnSpc>
                          <a:spcPct val="200000"/>
                        </a:lnSpc>
                        <a:spcBef>
                          <a:spcPts val="0"/>
                        </a:spcBef>
                        <a:spcAft>
                          <a:spcPts val="0"/>
                        </a:spcAft>
                        <a:tabLst>
                          <a:tab pos="942975" algn="l"/>
                        </a:tabLst>
                      </a:pPr>
                      <a:r>
                        <a:rPr lang="en-US" sz="1200">
                          <a:effectLst/>
                          <a:latin typeface="Times New Roman"/>
                          <a:ea typeface="Calibri"/>
                          <a:cs typeface="Times New Roman"/>
                        </a:rPr>
                        <a:t>Preparation</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March 20</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Head of IT department</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ABNT NBR ISO / IEC 27003</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3475">
                <a:tc>
                  <a:txBody>
                    <a:bodyPr/>
                    <a:lstStyle/>
                    <a:p>
                      <a:pPr marL="590550" marR="0">
                        <a:lnSpc>
                          <a:spcPct val="200000"/>
                        </a:lnSpc>
                        <a:spcBef>
                          <a:spcPts val="0"/>
                        </a:spcBef>
                        <a:spcAft>
                          <a:spcPts val="0"/>
                        </a:spcAft>
                        <a:tabLst>
                          <a:tab pos="942975" algn="l"/>
                        </a:tabLst>
                      </a:pPr>
                      <a:r>
                        <a:rPr lang="en-US" sz="1200">
                          <a:effectLst/>
                          <a:latin typeface="Times New Roman"/>
                          <a:ea typeface="Calibri"/>
                          <a:cs typeface="Times New Roman"/>
                        </a:rPr>
                        <a:t>Pro-active management</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April 15</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Systems Administrator</a:t>
                      </a:r>
                      <a:endParaRPr lang="en-US" sz="1100">
                        <a:effectLst/>
                        <a:latin typeface="Calibri"/>
                        <a:ea typeface="Calibri"/>
                        <a:cs typeface="Times New Roman"/>
                      </a:endParaRPr>
                    </a:p>
                    <a:p>
                      <a:pPr marL="0" marR="0">
                        <a:lnSpc>
                          <a:spcPct val="200000"/>
                        </a:lnSpc>
                        <a:spcBef>
                          <a:spcPts val="0"/>
                        </a:spcBef>
                        <a:spcAft>
                          <a:spcPts val="0"/>
                        </a:spcAft>
                        <a:tabLst>
                          <a:tab pos="942975" algn="l"/>
                        </a:tabLst>
                      </a:pPr>
                      <a:r>
                        <a:rPr lang="en-US" sz="1200">
                          <a:effectLst/>
                          <a:latin typeface="Times New Roman"/>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ABNT NBR ISO / IEC 27001</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marL="590550" marR="0">
                        <a:lnSpc>
                          <a:spcPct val="200000"/>
                        </a:lnSpc>
                        <a:spcBef>
                          <a:spcPts val="0"/>
                        </a:spcBef>
                        <a:spcAft>
                          <a:spcPts val="0"/>
                        </a:spcAft>
                        <a:tabLst>
                          <a:tab pos="942975" algn="l"/>
                        </a:tabLst>
                      </a:pPr>
                      <a:r>
                        <a:rPr lang="en-US" sz="1200">
                          <a:effectLst/>
                          <a:latin typeface="Times New Roman"/>
                          <a:ea typeface="Calibri"/>
                          <a:cs typeface="Times New Roman"/>
                        </a:rPr>
                        <a:t>Audit control and management</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June 30</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a:effectLst/>
                          <a:latin typeface="Times New Roman"/>
                          <a:ea typeface="Calibri"/>
                          <a:cs typeface="Times New Roman"/>
                        </a:rPr>
                        <a:t>Systems Administrator</a:t>
                      </a:r>
                      <a:endParaRPr lang="en-US" sz="1100">
                        <a:effectLst/>
                        <a:latin typeface="Calibri"/>
                        <a:ea typeface="Calibri"/>
                        <a:cs typeface="Times New Roman"/>
                      </a:endParaRPr>
                    </a:p>
                    <a:p>
                      <a:pPr marL="0" marR="0">
                        <a:lnSpc>
                          <a:spcPct val="200000"/>
                        </a:lnSpc>
                        <a:spcBef>
                          <a:spcPts val="0"/>
                        </a:spcBef>
                        <a:spcAft>
                          <a:spcPts val="0"/>
                        </a:spcAft>
                        <a:tabLst>
                          <a:tab pos="942975" algn="l"/>
                        </a:tabLst>
                      </a:pPr>
                      <a:r>
                        <a:rPr lang="en-US" sz="1200">
                          <a:effectLst/>
                          <a:latin typeface="Times New Roman"/>
                          <a:ea typeface="Calibri"/>
                          <a:cs typeface="Times New Roman"/>
                        </a:rPr>
                        <a:t> </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200000"/>
                        </a:lnSpc>
                        <a:spcBef>
                          <a:spcPts val="0"/>
                        </a:spcBef>
                        <a:spcAft>
                          <a:spcPts val="0"/>
                        </a:spcAft>
                        <a:tabLst>
                          <a:tab pos="942975" algn="l"/>
                        </a:tabLst>
                      </a:pPr>
                      <a:r>
                        <a:rPr lang="en-US" sz="1200" dirty="0">
                          <a:effectLst/>
                          <a:latin typeface="Times New Roman"/>
                          <a:ea typeface="Calibri"/>
                          <a:cs typeface="Times New Roman"/>
                        </a:rPr>
                        <a:t>ABNT NBR ISO / IEC 27002</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dirty="0" smtClean="0"/>
              <a:t>Timeline</a:t>
            </a:r>
            <a:endParaRPr lang="en-US" dirty="0"/>
          </a:p>
        </p:txBody>
      </p:sp>
    </p:spTree>
    <p:extLst>
      <p:ext uri="{BB962C8B-B14F-4D97-AF65-F5344CB8AC3E}">
        <p14:creationId xmlns:p14="http://schemas.microsoft.com/office/powerpoint/2010/main" val="507637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Cooley Godward, L. L. P. (2004). California Online Privacy Protection Act of 2003. </a:t>
            </a:r>
            <a:r>
              <a:rPr lang="en-US" i="1" dirty="0"/>
              <a:t>accessed October</a:t>
            </a:r>
            <a:r>
              <a:rPr lang="en-US" dirty="0"/>
              <a:t>, </a:t>
            </a:r>
            <a:r>
              <a:rPr lang="en-US" i="1" dirty="0"/>
              <a:t>1</a:t>
            </a:r>
            <a:r>
              <a:rPr lang="en-US" dirty="0"/>
              <a:t>, 2012.</a:t>
            </a:r>
          </a:p>
          <a:p>
            <a:r>
              <a:rPr lang="en-US" dirty="0" err="1"/>
              <a:t>Geffert</a:t>
            </a:r>
            <a:r>
              <a:rPr lang="en-US" dirty="0"/>
              <a:t>, B. T. (2016). Incorporating HIPAA security requirements into an enterprise security program. </a:t>
            </a:r>
            <a:r>
              <a:rPr lang="en-US" i="1" dirty="0"/>
              <a:t>Information Systems Security</a:t>
            </a:r>
            <a:r>
              <a:rPr lang="en-US" dirty="0"/>
              <a:t>, </a:t>
            </a:r>
            <a:r>
              <a:rPr lang="en-US" i="1" dirty="0"/>
              <a:t>13</a:t>
            </a:r>
            <a:r>
              <a:rPr lang="en-US" dirty="0"/>
              <a:t>(5), 21-28.</a:t>
            </a:r>
          </a:p>
          <a:p>
            <a:r>
              <a:rPr lang="en-US" dirty="0"/>
              <a:t>Gordon, M., &amp; Keiser, S. (Eds.). (2016). </a:t>
            </a:r>
            <a:r>
              <a:rPr lang="en-US" i="1" dirty="0"/>
              <a:t>Accommodations in higher education under the Americans with Disabilities Act (ADA): A no-nonsense guide for clinicians, educators, administrators, and lawyers</a:t>
            </a:r>
            <a:r>
              <a:rPr lang="en-US" dirty="0"/>
              <a:t>. Guilford Press.</a:t>
            </a:r>
          </a:p>
          <a:p>
            <a:r>
              <a:rPr lang="en-US" dirty="0"/>
              <a:t>Tang, Z., Hu, Y., &amp; Smith, M. D. (2018). Gaining trust through online privacy protection: Self-regulation, mandatory standards, or caveat emptor. </a:t>
            </a:r>
            <a:r>
              <a:rPr lang="en-US" i="1" dirty="0"/>
              <a:t>Journal of Management Information Systems</a:t>
            </a:r>
            <a:r>
              <a:rPr lang="en-US" dirty="0"/>
              <a:t>, </a:t>
            </a:r>
            <a:r>
              <a:rPr lang="en-US" i="1" dirty="0"/>
              <a:t>24</a:t>
            </a:r>
            <a:r>
              <a:rPr lang="en-US" dirty="0"/>
              <a:t>(4), 15-23.</a:t>
            </a:r>
          </a:p>
          <a:p>
            <a:r>
              <a:rPr lang="en-US" dirty="0" err="1"/>
              <a:t>Toth</a:t>
            </a:r>
            <a:r>
              <a:rPr lang="en-US" dirty="0"/>
              <a:t>, P. R. (2017). </a:t>
            </a:r>
            <a:r>
              <a:rPr lang="en-US" i="1" dirty="0"/>
              <a:t>NIST MEP CYBERSECURITY Self-Assessment Handbook for Assessing NIST SP 800-171 Security Requirements in Response to DFARS </a:t>
            </a:r>
            <a:r>
              <a:rPr lang="en-US" i="1" dirty="0" err="1"/>
              <a:t>Cybersecurity</a:t>
            </a:r>
            <a:r>
              <a:rPr lang="en-US" i="1" dirty="0"/>
              <a:t> Requirements</a:t>
            </a:r>
            <a:r>
              <a:rPr lang="en-US" dirty="0"/>
              <a:t> (No. Handbook (NIST HB),1-62.</a:t>
            </a:r>
          </a:p>
          <a:p>
            <a:r>
              <a:rPr lang="en-US" dirty="0"/>
              <a:t>Walton, J. P. (2018). Developing an enterprise information security policy. In </a:t>
            </a:r>
            <a:r>
              <a:rPr lang="en-US" i="1" dirty="0"/>
              <a:t>Proceedings of the 30th annual ACM SIGUCCS conference on User service, </a:t>
            </a:r>
            <a:r>
              <a:rPr lang="en-US" dirty="0"/>
              <a:t>15-36.</a:t>
            </a:r>
          </a:p>
          <a:p>
            <a:endParaRPr lang="en-US" dirty="0"/>
          </a:p>
        </p:txBody>
      </p:sp>
      <p:sp>
        <p:nvSpPr>
          <p:cNvPr id="2" name="Title 1"/>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17643971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1655</TotalTime>
  <Words>962</Words>
  <Application>Microsoft Office PowerPoint</Application>
  <PresentationFormat>On-screen Show (4:3)</PresentationFormat>
  <Paragraphs>80</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Hardcover</vt:lpstr>
      <vt:lpstr>Coveredca Inc. (PPHC): Enterprise Framework for a Security Program </vt:lpstr>
      <vt:lpstr>Coveredca Inc. (PPHC)</vt:lpstr>
      <vt:lpstr>California Online Privacy Protection Act of 2003 (CalOPPA) </vt:lpstr>
      <vt:lpstr>Americans with Disabilities Act (ADA) </vt:lpstr>
      <vt:lpstr>IT Security Program Framework</vt:lpstr>
      <vt:lpstr>NIST 800-171 Controls</vt:lpstr>
      <vt:lpstr>Roles and Responsibilities:</vt:lpstr>
      <vt:lpstr>Implementation and Management</vt:lpstr>
      <vt:lpstr>Timeline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Kamande</cp:lastModifiedBy>
  <cp:revision>16</cp:revision>
  <dcterms:created xsi:type="dcterms:W3CDTF">2020-03-08T06:25:11Z</dcterms:created>
  <dcterms:modified xsi:type="dcterms:W3CDTF">2020-03-09T10:29:57Z</dcterms:modified>
</cp:coreProperties>
</file>